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8393" r:id="rId2"/>
    <p:sldId id="8388" r:id="rId3"/>
    <p:sldId id="286" r:id="rId4"/>
    <p:sldId id="8396" r:id="rId5"/>
    <p:sldId id="272" r:id="rId6"/>
    <p:sldId id="8403" r:id="rId7"/>
    <p:sldId id="8397" r:id="rId8"/>
    <p:sldId id="8398" r:id="rId9"/>
    <p:sldId id="7210" r:id="rId10"/>
    <p:sldId id="8399" r:id="rId11"/>
    <p:sldId id="8400" r:id="rId12"/>
    <p:sldId id="8412" r:id="rId13"/>
    <p:sldId id="8414" r:id="rId14"/>
    <p:sldId id="8417" r:id="rId15"/>
    <p:sldId id="8401" r:id="rId16"/>
    <p:sldId id="8416" r:id="rId17"/>
    <p:sldId id="8406" r:id="rId18"/>
    <p:sldId id="8405" r:id="rId19"/>
    <p:sldId id="8407" r:id="rId20"/>
    <p:sldId id="840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640"/>
    <a:srgbClr val="FF5B62"/>
    <a:srgbClr val="660066"/>
    <a:srgbClr val="FFFFFF"/>
    <a:srgbClr val="504D47"/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320" autoAdjust="0"/>
  </p:normalViewPr>
  <p:slideViewPr>
    <p:cSldViewPr snapToGrid="0" showGuides="1">
      <p:cViewPr varScale="1">
        <p:scale>
          <a:sx n="81" d="100"/>
          <a:sy n="81" d="100"/>
        </p:scale>
        <p:origin x="77" y="1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F0E99-DAD2-4DB0-A11D-671AB3AEBB15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E052F-8997-4C6A-944B-319BB3A8E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758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A49B3C-D5AD-4786-92B2-BEB2B2F34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605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672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203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872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761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38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91CAE-0CE1-45F0-8A05-E4D634E011D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723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91CAE-0CE1-45F0-8A05-E4D634E011D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639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91CAE-0CE1-45F0-8A05-E4D634E011D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201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91CAE-0CE1-45F0-8A05-E4D634E011D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96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999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514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629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372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255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805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91CAE-0CE1-45F0-8A05-E4D634E011D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055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849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2BB2F-CB69-487B-8A9B-FB9E8649C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809D9E-C110-4BB3-BCE4-9C3728EEA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1C9D6C-689A-4769-9D8A-93ADE0A25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9D6F22-4C50-42FA-B352-88045C463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37A686-8FE4-495C-8B5A-190964EB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4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74213-33BD-4138-8D89-8323EF87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01C747-393C-48C1-A809-615F275D9B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6C3D27-CA55-4E6F-A3AF-3FD585115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CF94FE-E3CE-425A-9EB9-C6F50379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B27AC2-2C14-4DEF-B090-ABED15AAC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91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A2BAA77-48C2-47DF-8623-05057A373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A57702-F3E0-4B9E-9741-C0D891684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3F9DAF-56CA-46F9-ACBB-CFDB6C626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75E511-C157-4C8A-8676-78B8C4B1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F13091-D6BD-496E-8D83-629C59A4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48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725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25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52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4176D-1811-47BC-88D9-ACBAE4CF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E1FA04-EC74-4CD2-A8D2-A646E0E12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5D32E7-806A-4D50-A24B-2D28271F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8C5806-8557-4A82-B62D-DECC3E742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C05E4-75E7-42C7-B0CB-9E83F434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25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C2FDD-E4F4-4782-9E82-86C723999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B78E60-580C-4C63-A5B1-B366485A5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A985A3-4682-4F96-A3B9-20885582C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932D13-62E2-4F00-969F-C641078B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1F9DC-15B0-4C57-B3FD-1646A68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25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E36DC7-67CE-4BFD-AEFA-19B7A3D9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26EE67-DAEC-4F7A-AE29-29889BBF4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296429-6414-4AC8-B91E-5BC54892C8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57BDE5-3C1A-4E82-AEFA-4EC9A1968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6844F5-A503-4D98-B8DD-5C7A215B9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DBFA10-4CB5-469B-892A-0A908864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57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5C620-4F94-423A-9AA4-0E9A2AA48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4FBFAF-5395-41C1-9423-8A3B1D9EF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1A593D-3338-4D02-B98A-81032CE2C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A68CD15-A2DE-4C5C-B03C-43F92F48F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D028B8C-613E-4F07-9AE0-733E5688DD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93FA18E-A290-4DBF-A6DA-49D3FE721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92A1FDB-BD83-493A-952F-EC5ACFD26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3D2613-8843-4920-A17B-1CD1A0D57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22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8DD40-3495-4CC9-964C-CD6341FA0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CE5AB2-35EC-41E0-BDED-2BA8FD327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5ECC5B-CDDD-4D9B-A453-1E423B4EE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FAEACE-E008-427F-A632-C4B97217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60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B45584-215D-41B5-84F9-8EB64F989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2BA9F62-4A13-469E-98E8-55CBABBC0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BD0E51-2ED7-4C60-BD88-4509A108F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9731A0-0958-42B3-A5F8-E3D3E9704F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8" t="16200" r="25037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5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B92AD-5C6C-4F7F-9A2E-4796E409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4FE13A-6D95-477F-B68B-F47D05B4D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C53AB3-23C0-4B79-8408-6A603072D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2A90DE-66D8-4B37-97D3-5E45BC45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1B4EC5-B616-4DF4-98FA-80335A2A7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6EEA2A-FAFB-4888-9888-23042A81E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31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F5FB2-CAF0-4164-88CC-FD012321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3BE46D9-958F-411C-BF55-38D8E13B0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3623A4-54DB-484B-B6AD-149AA2902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739D37-2896-4970-9FD1-FFEEF81C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89257F-2CDC-4162-9B00-90E71A26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D08245-45A4-4213-BC00-0BE3293F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71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0A4B2C1-B39F-410F-A948-4B8F58C17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6FAD11-BE8E-4A67-B9FF-291BCBD6B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4979CA-B529-4392-BB2E-30118DCD2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4092A2-A008-4136-ACBA-1D10EA05C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B10CCD-5434-48B3-937C-3162C8446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08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RZhiVRInSg&amp;t=4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C4CE20-F3D8-4959-8246-2B7BCE8D14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770107" y="1892875"/>
            <a:ext cx="10651787" cy="3711642"/>
            <a:chOff x="770107" y="1892875"/>
            <a:chExt cx="10651787" cy="371164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A3BF65-8639-43DB-BF77-B3B4068FB0FD}"/>
                </a:ext>
              </a:extLst>
            </p:cNvPr>
            <p:cNvSpPr txBox="1">
              <a:spLocks noChangeAspect="1"/>
            </p:cNvSpPr>
            <p:nvPr/>
          </p:nvSpPr>
          <p:spPr bwMode="auto">
            <a:xfrm>
              <a:off x="1399802" y="3204107"/>
              <a:ext cx="939239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4000" noProof="1" smtClean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i-Coding</a:t>
              </a:r>
              <a:r>
                <a:rPr lang="zh-TW" altLang="en-US" sz="4000" noProof="1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：運算思維自主學習平臺</a:t>
              </a:r>
              <a:endParaRPr lang="zh-CN" altLang="zh-CN" sz="4000" noProof="1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617672C-AF27-48FE-B579-AEEDA534859A}"/>
                </a:ext>
              </a:extLst>
            </p:cNvPr>
            <p:cNvSpPr/>
            <p:nvPr/>
          </p:nvSpPr>
          <p:spPr>
            <a:xfrm>
              <a:off x="3665980" y="4514988"/>
              <a:ext cx="4860039" cy="1089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dirty="0" smtClean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指導老師：江傳文</a:t>
              </a:r>
              <a:endParaRPr lang="en-US" altLang="zh-TW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TW" altLang="en-US" dirty="0" smtClean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隊員姓名</a:t>
              </a:r>
              <a:r>
                <a:rPr lang="zh-TW" altLang="en-US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：曾柏</a:t>
              </a:r>
              <a:r>
                <a:rPr lang="zh-TW" altLang="en-US" dirty="0" smtClean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翰、廖</a:t>
              </a:r>
              <a:r>
                <a:rPr lang="zh-TW" altLang="en-US" dirty="0" smtClean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辰</a:t>
              </a:r>
              <a:r>
                <a:rPr lang="zh-TW" altLang="en-US" dirty="0" smtClean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懋、</a:t>
              </a:r>
              <a:r>
                <a:rPr lang="zh-TW" altLang="en-US" dirty="0" smtClean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詹賀淋、許百</a:t>
              </a:r>
              <a:r>
                <a:rPr lang="zh-TW" altLang="en-US" dirty="0" smtClean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加</a:t>
              </a:r>
              <a:endParaRPr lang="en-US" altLang="zh-TW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TW" altLang="en-US" dirty="0" smtClean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報告者：詹賀淋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E8FAE55-27E0-44B0-9CB1-DC577B24214F}"/>
                </a:ext>
              </a:extLst>
            </p:cNvPr>
            <p:cNvSpPr txBox="1"/>
            <p:nvPr/>
          </p:nvSpPr>
          <p:spPr>
            <a:xfrm>
              <a:off x="770107" y="1892875"/>
              <a:ext cx="10651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48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電通系</a:t>
              </a:r>
              <a:r>
                <a:rPr lang="en-US" altLang="zh-TW" sz="48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108</a:t>
              </a:r>
              <a:r>
                <a:rPr lang="zh-TW" altLang="en-US" sz="48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年實務專題成果競賽</a:t>
              </a:r>
              <a:endParaRPr lang="zh-CN" altLang="en-US" sz="48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10495936" y="6189302"/>
            <a:ext cx="169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2019.05.25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1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1717BD-FFCC-47B3-9BA7-7F4729EE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4BD971-199B-46A0-88D0-3FC7B73E5152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3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99687" y="3228680"/>
            <a:ext cx="390434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sz="3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實</a:t>
            </a:r>
            <a:r>
              <a:rPr lang="zh-TW" altLang="en-US" sz="32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作</a:t>
            </a:r>
            <a:r>
              <a:rPr lang="zh-TW" altLang="en-US" sz="3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成</a:t>
            </a:r>
            <a:r>
              <a:rPr lang="zh-TW" altLang="en-US" sz="32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果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6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 smtClean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介紹影片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圖片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1243826"/>
            <a:ext cx="4876190" cy="487619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0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1717BD-FFCC-47B3-9BA7-7F4729EE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4BD971-199B-46A0-88D0-3FC7B73E5152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4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99687" y="3228680"/>
            <a:ext cx="390434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sz="32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結論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noProof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線</a:t>
              </a:r>
              <a:r>
                <a:rPr lang="zh-TW" altLang="en-US" sz="3200" noProof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上平台比</a:t>
              </a:r>
              <a:r>
                <a:rPr lang="zh-TW" altLang="en-US" sz="3200" noProof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較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330388" y="6356350"/>
            <a:ext cx="2743200" cy="365125"/>
          </a:xfrm>
        </p:spPr>
        <p:txBody>
          <a:bodyPr/>
          <a:lstStyle/>
          <a:p>
            <a:fld id="{C216DB24-B25B-49D7-A066-6E012C0AC9EA}" type="slidenum">
              <a:rPr lang="zh-CN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fld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14496"/>
              </p:ext>
            </p:extLst>
          </p:nvPr>
        </p:nvGraphicFramePr>
        <p:xfrm>
          <a:off x="661481" y="1204809"/>
          <a:ext cx="10817156" cy="49037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8915">
                  <a:extLst>
                    <a:ext uri="{9D8B030D-6E8A-4147-A177-3AD203B41FA5}">
                      <a16:colId xmlns:a16="http://schemas.microsoft.com/office/drawing/2014/main" val="339147729"/>
                    </a:ext>
                  </a:extLst>
                </a:gridCol>
                <a:gridCol w="1428915">
                  <a:extLst>
                    <a:ext uri="{9D8B030D-6E8A-4147-A177-3AD203B41FA5}">
                      <a16:colId xmlns:a16="http://schemas.microsoft.com/office/drawing/2014/main" val="3904555611"/>
                    </a:ext>
                  </a:extLst>
                </a:gridCol>
                <a:gridCol w="1058164">
                  <a:extLst>
                    <a:ext uri="{9D8B030D-6E8A-4147-A177-3AD203B41FA5}">
                      <a16:colId xmlns:a16="http://schemas.microsoft.com/office/drawing/2014/main" val="3982683976"/>
                    </a:ext>
                  </a:extLst>
                </a:gridCol>
                <a:gridCol w="1058164">
                  <a:extLst>
                    <a:ext uri="{9D8B030D-6E8A-4147-A177-3AD203B41FA5}">
                      <a16:colId xmlns:a16="http://schemas.microsoft.com/office/drawing/2014/main" val="1336293569"/>
                    </a:ext>
                  </a:extLst>
                </a:gridCol>
                <a:gridCol w="974772">
                  <a:extLst>
                    <a:ext uri="{9D8B030D-6E8A-4147-A177-3AD203B41FA5}">
                      <a16:colId xmlns:a16="http://schemas.microsoft.com/office/drawing/2014/main" val="2243789574"/>
                    </a:ext>
                  </a:extLst>
                </a:gridCol>
                <a:gridCol w="1386092">
                  <a:extLst>
                    <a:ext uri="{9D8B030D-6E8A-4147-A177-3AD203B41FA5}">
                      <a16:colId xmlns:a16="http://schemas.microsoft.com/office/drawing/2014/main" val="3132987613"/>
                    </a:ext>
                  </a:extLst>
                </a:gridCol>
                <a:gridCol w="1386092">
                  <a:extLst>
                    <a:ext uri="{9D8B030D-6E8A-4147-A177-3AD203B41FA5}">
                      <a16:colId xmlns:a16="http://schemas.microsoft.com/office/drawing/2014/main" val="2370008413"/>
                    </a:ext>
                  </a:extLst>
                </a:gridCol>
                <a:gridCol w="1048021">
                  <a:extLst>
                    <a:ext uri="{9D8B030D-6E8A-4147-A177-3AD203B41FA5}">
                      <a16:colId xmlns:a16="http://schemas.microsoft.com/office/drawing/2014/main" val="3331876522"/>
                    </a:ext>
                  </a:extLst>
                </a:gridCol>
                <a:gridCol w="1048021">
                  <a:extLst>
                    <a:ext uri="{9D8B030D-6E8A-4147-A177-3AD203B41FA5}">
                      <a16:colId xmlns:a16="http://schemas.microsoft.com/office/drawing/2014/main" val="551041797"/>
                    </a:ext>
                  </a:extLst>
                </a:gridCol>
              </a:tblGrid>
              <a:tr h="61296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 err="1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</a:t>
                      </a:r>
                      <a:r>
                        <a:rPr lang="en-US" sz="1600" kern="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-coding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Coding Bar</a:t>
                      </a:r>
                      <a:endParaRPr lang="zh-TW" sz="1600" kern="10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 err="1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Hahow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網易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均一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 err="1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Udemy</a:t>
                      </a:r>
                      <a:endParaRPr lang="zh-TW" sz="16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學習吧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8504385"/>
                  </a:ext>
                </a:extLst>
              </a:tr>
              <a:tr h="61296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市場區隔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國中高中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不分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不分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國小</a:t>
                      </a: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~</a:t>
                      </a: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高中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國小</a:t>
                      </a:r>
                      <a:r>
                        <a:rPr lang="en-US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~</a:t>
                      </a:r>
                      <a:r>
                        <a:rPr lang="zh-TW" sz="1600" ker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高中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965638"/>
                  </a:ext>
                </a:extLst>
              </a:tr>
              <a:tr h="919445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行銷通路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大學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網路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網路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網路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校園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2963983"/>
                  </a:ext>
                </a:extLst>
              </a:tr>
              <a:tr h="61296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營利模式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r>
                        <a:rPr lang="zh-TW" altLang="en-US" sz="16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尚未規劃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學生付費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營隊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募資開課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學生募資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老師分帳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基金會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學生付費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基金會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4801229"/>
                  </a:ext>
                </a:extLst>
              </a:tr>
              <a:tr h="306481">
                <a:tc row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技術</a:t>
                      </a:r>
                      <a:endParaRPr lang="en-US" altLang="zh-TW" sz="1600" kern="100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</a:t>
                      </a:r>
                      <a:endParaRPr lang="en-US" altLang="zh-TW" sz="1600" kern="100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優勢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操作難度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易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易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易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易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易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易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2969386"/>
                  </a:ext>
                </a:extLst>
              </a:tr>
              <a:tr h="3064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網內搜尋功能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1923775"/>
                  </a:ext>
                </a:extLst>
              </a:tr>
              <a:tr h="3064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分析學習狀況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599789"/>
                  </a:ext>
                </a:extLst>
              </a:tr>
              <a:tr h="3064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監控功能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7267462"/>
                  </a:ext>
                </a:extLst>
              </a:tr>
              <a:tr h="3064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課程有無分類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有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2887432"/>
                  </a:ext>
                </a:extLst>
              </a:tr>
              <a:tr h="3064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介面乾淨與否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是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是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是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370583"/>
                  </a:ext>
                </a:extLst>
              </a:tr>
              <a:tr h="30648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提供線上編譯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4543099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46156">
            <a:off x="3033298" y="780441"/>
            <a:ext cx="782324" cy="78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8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剪去同側角落矩形 14"/>
          <p:cNvSpPr/>
          <p:nvPr/>
        </p:nvSpPr>
        <p:spPr>
          <a:xfrm rot="5400000">
            <a:off x="570587" y="4476922"/>
            <a:ext cx="1577132" cy="1213960"/>
          </a:xfrm>
          <a:prstGeom prst="snip2SameRect">
            <a:avLst/>
          </a:prstGeom>
          <a:solidFill>
            <a:srgbClr val="FCB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剪去同側角落矩形 12"/>
          <p:cNvSpPr/>
          <p:nvPr/>
        </p:nvSpPr>
        <p:spPr>
          <a:xfrm rot="5400000">
            <a:off x="149436" y="1924836"/>
            <a:ext cx="2419435" cy="1213959"/>
          </a:xfrm>
          <a:prstGeom prst="snip2SameRect">
            <a:avLst/>
          </a:prstGeom>
          <a:solidFill>
            <a:srgbClr val="FF5B62">
              <a:alpha val="71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結論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2917238" y="1322098"/>
            <a:ext cx="8156837" cy="4550368"/>
            <a:chOff x="1748226" y="1185657"/>
            <a:chExt cx="8156837" cy="4550368"/>
          </a:xfrm>
        </p:grpSpPr>
        <p:sp>
          <p:nvSpPr>
            <p:cNvPr id="2" name="矩形 1"/>
            <p:cNvSpPr/>
            <p:nvPr/>
          </p:nvSpPr>
          <p:spPr>
            <a:xfrm>
              <a:off x="2488262" y="1275389"/>
              <a:ext cx="7416801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顛覆傳統實體教室的學習模式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r>
                <a:rPr lang="zh-TW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提供</a:t>
              </a:r>
              <a:r>
                <a:rPr lang="zh-TW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教師與學生在課程中更多的</a:t>
              </a:r>
              <a:r>
                <a:rPr lang="zh-TW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互動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endPara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利用</a:t>
              </a:r>
              <a:r>
                <a: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RFM</a:t>
              </a: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模</a:t>
              </a:r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型</a:t>
              </a:r>
              <a:r>
                <a:rPr lang="zh-TW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協助</a:t>
              </a:r>
              <a:r>
                <a:rPr lang="zh-TW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教師找出學生學習問題</a:t>
              </a:r>
              <a:r>
                <a:rPr lang="zh-TW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所在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endPara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教師可在</a:t>
              </a:r>
              <a:r>
                <a:rPr lang="zh-TW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練習</a:t>
              </a:r>
              <a:r>
                <a:rPr lang="zh-TW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區發佈練習</a:t>
              </a:r>
              <a:r>
                <a:rPr lang="zh-TW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題目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endPara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r>
                <a:rPr lang="zh-TW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導入倒傳遞神經網路進行預測學生的</a:t>
              </a:r>
              <a:r>
                <a:rPr lang="zh-TW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成績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1209" y="1185657"/>
              <a:ext cx="737053" cy="737053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2148" y="2035242"/>
              <a:ext cx="716114" cy="716114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8226" y="4158894"/>
              <a:ext cx="737053" cy="737053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8226" y="4998159"/>
              <a:ext cx="737866" cy="737866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2148" y="2868037"/>
              <a:ext cx="737053" cy="737053"/>
            </a:xfrm>
            <a:prstGeom prst="rect">
              <a:avLst/>
            </a:prstGeom>
          </p:spPr>
        </p:pic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330388" y="6356350"/>
            <a:ext cx="2743200" cy="365125"/>
          </a:xfrm>
        </p:spPr>
        <p:txBody>
          <a:bodyPr/>
          <a:lstStyle/>
          <a:p>
            <a:fld id="{C216DB24-B25B-49D7-A066-6E012C0AC9EA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5400000">
            <a:off x="2012259" y="2244258"/>
            <a:ext cx="690228" cy="542020"/>
          </a:xfrm>
          <a:prstGeom prst="triangle">
            <a:avLst/>
          </a:prstGeom>
          <a:solidFill>
            <a:srgbClr val="FF5B62">
              <a:alpha val="71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/>
          <p:cNvSpPr/>
          <p:nvPr/>
        </p:nvSpPr>
        <p:spPr>
          <a:xfrm rot="5400000">
            <a:off x="2012259" y="4812890"/>
            <a:ext cx="690228" cy="542020"/>
          </a:xfrm>
          <a:prstGeom prst="triangle">
            <a:avLst/>
          </a:prstGeom>
          <a:solidFill>
            <a:srgbClr val="FCB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1006188" y="1975280"/>
            <a:ext cx="677108" cy="11089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現 在</a:t>
            </a:r>
            <a:endParaRPr lang="zh-TW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021159" y="4555566"/>
            <a:ext cx="677108" cy="10566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 來</a:t>
            </a:r>
            <a:endParaRPr lang="zh-TW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8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  <p:bldP spid="6" grpId="0" animBg="1"/>
      <p:bldP spid="16" grpId="0" animBg="1"/>
      <p:bldP spid="17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C4CE20-F3D8-4959-8246-2B7BCE8D14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FA3BF65-8639-43DB-BF77-B3B4068FB0FD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2173791" y="2678810"/>
            <a:ext cx="7844418" cy="110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TW" altLang="en-US" sz="6000" b="1" noProof="1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謝謝您的觀看</a:t>
            </a:r>
            <a:endParaRPr lang="zh-CN" altLang="zh-CN" sz="3000" noProof="1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617672C-AF27-48FE-B579-AEEDA534859A}"/>
              </a:ext>
            </a:extLst>
          </p:cNvPr>
          <p:cNvSpPr/>
          <p:nvPr/>
        </p:nvSpPr>
        <p:spPr>
          <a:xfrm>
            <a:off x="3665980" y="4514988"/>
            <a:ext cx="4860039" cy="726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簡報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結束</a:t>
            </a:r>
            <a:endParaRPr lang="en-US" altLang="zh-TW" dirty="0" smtClean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敬請委員指證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1717BD-FFCC-47B3-9BA7-7F4729EE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4BD971-199B-46A0-88D0-3FC7B73E5152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5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99687" y="3228680"/>
            <a:ext cx="390434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sz="32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附錄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6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425C2C4-5085-49DC-90C0-0982B4D820A3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4918EC2-B7A3-4EE4-939F-B70DD106D0C5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320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RFM</a:t>
              </a:r>
              <a:r>
                <a:rPr lang="zh-TW" altLang="en-US" sz="320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模型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46" name="0 _4">
              <a:extLst>
                <a:ext uri="{FF2B5EF4-FFF2-40B4-BE49-F238E27FC236}">
                  <a16:creationId xmlns:a16="http://schemas.microsoft.com/office/drawing/2014/main" id="{35C2AF96-0E1A-41D2-B0BC-197700E3DB4E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17</a:t>
            </a:fld>
            <a:endParaRPr lang="zh-CN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321445" y="1531360"/>
            <a:ext cx="11758833" cy="4937214"/>
            <a:chOff x="321445" y="1531360"/>
            <a:chExt cx="11758833" cy="4937214"/>
          </a:xfrm>
        </p:grpSpPr>
        <p:sp>
          <p:nvSpPr>
            <p:cNvPr id="19" name="箭头2"/>
            <p:cNvSpPr/>
            <p:nvPr/>
          </p:nvSpPr>
          <p:spPr bwMode="gray">
            <a:xfrm rot="16200000">
              <a:off x="4404617" y="3412956"/>
              <a:ext cx="285515" cy="720000"/>
            </a:xfrm>
            <a:custGeom>
              <a:avLst/>
              <a:gdLst>
                <a:gd name="T0" fmla="*/ 37 w 142"/>
                <a:gd name="T1" fmla="*/ 1 h 604"/>
                <a:gd name="T2" fmla="*/ 45 w 142"/>
                <a:gd name="T3" fmla="*/ 472 h 604"/>
                <a:gd name="T4" fmla="*/ 0 w 142"/>
                <a:gd name="T5" fmla="*/ 474 h 604"/>
                <a:gd name="T6" fmla="*/ 72 w 142"/>
                <a:gd name="T7" fmla="*/ 604 h 604"/>
                <a:gd name="T8" fmla="*/ 142 w 142"/>
                <a:gd name="T9" fmla="*/ 474 h 604"/>
                <a:gd name="T10" fmla="*/ 100 w 142"/>
                <a:gd name="T11" fmla="*/ 474 h 604"/>
                <a:gd name="T12" fmla="*/ 99 w 142"/>
                <a:gd name="T13" fmla="*/ 0 h 604"/>
                <a:gd name="T14" fmla="*/ 37 w 142"/>
                <a:gd name="T15" fmla="*/ 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604">
                  <a:moveTo>
                    <a:pt x="37" y="1"/>
                  </a:moveTo>
                  <a:lnTo>
                    <a:pt x="45" y="472"/>
                  </a:lnTo>
                  <a:lnTo>
                    <a:pt x="0" y="474"/>
                  </a:lnTo>
                  <a:lnTo>
                    <a:pt x="72" y="604"/>
                  </a:lnTo>
                  <a:lnTo>
                    <a:pt x="142" y="474"/>
                  </a:lnTo>
                  <a:lnTo>
                    <a:pt x="100" y="474"/>
                  </a:lnTo>
                  <a:lnTo>
                    <a:pt x="99" y="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660066"/>
            </a:solidFill>
            <a:ln>
              <a:noFill/>
            </a:ln>
            <a:effectLst/>
          </p:spPr>
          <p:txBody>
            <a:bodyPr wrap="none" lIns="80884" tIns="40441" rIns="80884" bIns="4044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1465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4983069" y="3098878"/>
              <a:ext cx="1351271" cy="1351274"/>
            </a:xfrm>
            <a:prstGeom prst="ellipse">
              <a:avLst/>
            </a:prstGeom>
            <a:solidFill>
              <a:srgbClr val="660066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665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29" name="文本框 38"/>
            <p:cNvSpPr txBox="1"/>
            <p:nvPr/>
          </p:nvSpPr>
          <p:spPr>
            <a:xfrm>
              <a:off x="4889832" y="3566777"/>
              <a:ext cx="1537745" cy="41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RFM</a:t>
              </a: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模型</a:t>
              </a:r>
              <a:endParaRPr lang="zh-CN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3539" y="2123914"/>
              <a:ext cx="4886739" cy="330119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26" name="箭头2"/>
            <p:cNvSpPr/>
            <p:nvPr/>
          </p:nvSpPr>
          <p:spPr bwMode="gray">
            <a:xfrm rot="16200000">
              <a:off x="6633746" y="3414511"/>
              <a:ext cx="285515" cy="720000"/>
            </a:xfrm>
            <a:custGeom>
              <a:avLst/>
              <a:gdLst>
                <a:gd name="T0" fmla="*/ 37 w 142"/>
                <a:gd name="T1" fmla="*/ 1 h 604"/>
                <a:gd name="T2" fmla="*/ 45 w 142"/>
                <a:gd name="T3" fmla="*/ 472 h 604"/>
                <a:gd name="T4" fmla="*/ 0 w 142"/>
                <a:gd name="T5" fmla="*/ 474 h 604"/>
                <a:gd name="T6" fmla="*/ 72 w 142"/>
                <a:gd name="T7" fmla="*/ 604 h 604"/>
                <a:gd name="T8" fmla="*/ 142 w 142"/>
                <a:gd name="T9" fmla="*/ 474 h 604"/>
                <a:gd name="T10" fmla="*/ 100 w 142"/>
                <a:gd name="T11" fmla="*/ 474 h 604"/>
                <a:gd name="T12" fmla="*/ 99 w 142"/>
                <a:gd name="T13" fmla="*/ 0 h 604"/>
                <a:gd name="T14" fmla="*/ 37 w 142"/>
                <a:gd name="T15" fmla="*/ 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604">
                  <a:moveTo>
                    <a:pt x="37" y="1"/>
                  </a:moveTo>
                  <a:lnTo>
                    <a:pt x="45" y="472"/>
                  </a:lnTo>
                  <a:lnTo>
                    <a:pt x="0" y="474"/>
                  </a:lnTo>
                  <a:lnTo>
                    <a:pt x="72" y="604"/>
                  </a:lnTo>
                  <a:lnTo>
                    <a:pt x="142" y="474"/>
                  </a:lnTo>
                  <a:lnTo>
                    <a:pt x="100" y="474"/>
                  </a:lnTo>
                  <a:lnTo>
                    <a:pt x="99" y="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660066"/>
            </a:solidFill>
            <a:ln>
              <a:noFill/>
            </a:ln>
            <a:effectLst/>
          </p:spPr>
          <p:txBody>
            <a:bodyPr wrap="none" lIns="80884" tIns="40441" rIns="80884" bIns="4044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1465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63" r="1"/>
            <a:stretch/>
          </p:blipFill>
          <p:spPr>
            <a:xfrm>
              <a:off x="321445" y="1531360"/>
              <a:ext cx="3768570" cy="4471570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1190067" y="6099242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記錄學生觀片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行為</a:t>
              </a:r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425C2C4-5085-49DC-90C0-0982B4D820A3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4918EC2-B7A3-4EE4-939F-B70DD106D0C5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noProof="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無效行為過濾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46" name="0 _4">
              <a:extLst>
                <a:ext uri="{FF2B5EF4-FFF2-40B4-BE49-F238E27FC236}">
                  <a16:creationId xmlns:a16="http://schemas.microsoft.com/office/drawing/2014/main" id="{35C2AF96-0E1A-41D2-B0BC-197700E3DB4E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群組 5"/>
          <p:cNvGrpSpPr/>
          <p:nvPr/>
        </p:nvGrpSpPr>
        <p:grpSpPr>
          <a:xfrm>
            <a:off x="321445" y="1337239"/>
            <a:ext cx="11721399" cy="4853596"/>
            <a:chOff x="321445" y="1337239"/>
            <a:chExt cx="11721399" cy="4853596"/>
          </a:xfrm>
        </p:grpSpPr>
        <p:sp>
          <p:nvSpPr>
            <p:cNvPr id="50" name="文字方塊 49"/>
            <p:cNvSpPr txBox="1"/>
            <p:nvPr/>
          </p:nvSpPr>
          <p:spPr>
            <a:xfrm>
              <a:off x="4238372" y="3513179"/>
              <a:ext cx="7804472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篩選方式</a:t>
              </a:r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648000" lvl="1" indent="-252000">
                <a:lnSpc>
                  <a:spcPct val="150000"/>
                </a:lnSpc>
                <a:buFont typeface="Wingdings" panose="05000000000000000000" pitchFamily="2" charset="2"/>
                <a:buAutoNum type="circleNumWdWhitePlain"/>
              </a:pPr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停留網站</a:t>
              </a: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時間 </a:t>
              </a:r>
              <a:r>
                <a: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&lt;</a:t>
              </a: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0.1</a:t>
              </a:r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*影片</a:t>
              </a: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時間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648000" lvl="1" indent="-252000">
                <a:lnSpc>
                  <a:spcPct val="150000"/>
                </a:lnSpc>
                <a:buFont typeface="Wingdings" panose="05000000000000000000" pitchFamily="2" charset="2"/>
                <a:buAutoNum type="circleNumWdWhitePlain"/>
              </a:pP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停留網站時間 </a:t>
              </a:r>
              <a:r>
                <a: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&gt;</a:t>
              </a: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3*</a:t>
              </a: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影片時間</a:t>
              </a:r>
              <a:r>
                <a: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80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無任何</a:t>
              </a: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動作</a:t>
              </a:r>
              <a:r>
                <a: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符合</a:t>
              </a: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上述條件之一即為無效影片行為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4238371" y="1337239"/>
              <a:ext cx="467069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可能遭遇之問題：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709200" lvl="1" indent="-252000">
                <a:lnSpc>
                  <a:spcPct val="150000"/>
                </a:lnSpc>
                <a:buFont typeface="Wingdings" panose="05000000000000000000" pitchFamily="2" charset="2"/>
                <a:buAutoNum type="circleNumWdWhitePlain"/>
              </a:pP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學生停留時間太短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709200" lvl="1" indent="-252000">
                <a:lnSpc>
                  <a:spcPct val="150000"/>
                </a:lnSpc>
                <a:buFont typeface="Wingdings" panose="05000000000000000000" pitchFamily="2" charset="2"/>
                <a:buAutoNum type="circleNumWdWhitePlain"/>
              </a:pP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學生停留時間太長</a:t>
              </a:r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63" r="1"/>
            <a:stretch/>
          </p:blipFill>
          <p:spPr>
            <a:xfrm>
              <a:off x="321445" y="1531360"/>
              <a:ext cx="3768570" cy="4471570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9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425C2C4-5085-49DC-90C0-0982B4D820A3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4918EC2-B7A3-4EE4-939F-B70DD106D0C5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noProof="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觀看成本公式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46" name="0 _4">
              <a:extLst>
                <a:ext uri="{FF2B5EF4-FFF2-40B4-BE49-F238E27FC236}">
                  <a16:creationId xmlns:a16="http://schemas.microsoft.com/office/drawing/2014/main" id="{35C2AF96-0E1A-41D2-B0BC-197700E3DB4E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群組 1"/>
          <p:cNvGrpSpPr/>
          <p:nvPr/>
        </p:nvGrpSpPr>
        <p:grpSpPr>
          <a:xfrm>
            <a:off x="3444822" y="1282173"/>
            <a:ext cx="5302357" cy="3646574"/>
            <a:chOff x="3424460" y="1729213"/>
            <a:chExt cx="5302357" cy="3646574"/>
          </a:xfrm>
        </p:grpSpPr>
        <p:sp>
          <p:nvSpPr>
            <p:cNvPr id="6" name="文本1"/>
            <p:cNvSpPr>
              <a:spLocks noChangeArrowheads="1"/>
            </p:cNvSpPr>
            <p:nvPr/>
          </p:nvSpPr>
          <p:spPr bwMode="gray">
            <a:xfrm>
              <a:off x="4574073" y="1754146"/>
              <a:ext cx="4152744" cy="1051129"/>
            </a:xfrm>
            <a:prstGeom prst="roundRect">
              <a:avLst>
                <a:gd name="adj" fmla="val 11505"/>
              </a:avLst>
            </a:prstGeom>
            <a:noFill/>
            <a:ln w="1587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lIns="80884" tIns="40441" rIns="80884" bIns="4044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最近觀看時間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(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以秒計算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)</a:t>
              </a:r>
              <a:endParaRPr lang="zh-CN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7" name="文本2"/>
            <p:cNvSpPr>
              <a:spLocks noChangeArrowheads="1"/>
            </p:cNvSpPr>
            <p:nvPr/>
          </p:nvSpPr>
          <p:spPr bwMode="gray">
            <a:xfrm>
              <a:off x="4574073" y="3043135"/>
              <a:ext cx="4152744" cy="1047654"/>
            </a:xfrm>
            <a:prstGeom prst="roundRect">
              <a:avLst>
                <a:gd name="adj" fmla="val 11505"/>
              </a:avLst>
            </a:prstGeom>
            <a:noFill/>
            <a:ln w="1587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lIns="80884" tIns="40441" rIns="80884" bIns="4044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觀看影片頻率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(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觀看次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數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/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半年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)</a:t>
              </a:r>
              <a:endParaRPr lang="zh-CN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8" name="文本3"/>
            <p:cNvSpPr>
              <a:spLocks noChangeArrowheads="1"/>
            </p:cNvSpPr>
            <p:nvPr/>
          </p:nvSpPr>
          <p:spPr bwMode="ltGray">
            <a:xfrm>
              <a:off x="4574073" y="4309664"/>
              <a:ext cx="4152744" cy="1038307"/>
            </a:xfrm>
            <a:prstGeom prst="roundRect">
              <a:avLst>
                <a:gd name="adj" fmla="val 11505"/>
              </a:avLst>
            </a:prstGeom>
            <a:noFill/>
            <a:ln w="1587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lIns="80884" tIns="40441" rIns="80884" bIns="4044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觀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看影片成本</a:t>
              </a:r>
              <a:endParaRPr lang="zh-CN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9" name="圆角矩形 30"/>
            <p:cNvSpPr/>
            <p:nvPr/>
          </p:nvSpPr>
          <p:spPr>
            <a:xfrm>
              <a:off x="3424460" y="1729213"/>
              <a:ext cx="1114122" cy="1100995"/>
            </a:xfrm>
            <a:prstGeom prst="roundRect">
              <a:avLst>
                <a:gd name="adj" fmla="val 9039"/>
              </a:avLst>
            </a:prstGeom>
            <a:solidFill>
              <a:srgbClr val="0070C0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10" name="圆角矩形 34"/>
            <p:cNvSpPr/>
            <p:nvPr/>
          </p:nvSpPr>
          <p:spPr>
            <a:xfrm>
              <a:off x="3425077" y="3014305"/>
              <a:ext cx="1114122" cy="1100995"/>
            </a:xfrm>
            <a:prstGeom prst="roundRect">
              <a:avLst>
                <a:gd name="adj" fmla="val 9039"/>
              </a:avLst>
            </a:prstGeom>
            <a:solidFill>
              <a:srgbClr val="FFC000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11" name="圆角矩形 38"/>
            <p:cNvSpPr/>
            <p:nvPr/>
          </p:nvSpPr>
          <p:spPr>
            <a:xfrm>
              <a:off x="3428043" y="4274792"/>
              <a:ext cx="1114122" cy="1100995"/>
            </a:xfrm>
            <a:prstGeom prst="roundRect">
              <a:avLst>
                <a:gd name="adj" fmla="val 9039"/>
              </a:avLst>
            </a:prstGeom>
            <a:solidFill>
              <a:srgbClr val="FF0000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12" name="Text Placeholder 4"/>
            <p:cNvSpPr txBox="1"/>
            <p:nvPr/>
          </p:nvSpPr>
          <p:spPr>
            <a:xfrm>
              <a:off x="3526827" y="2180138"/>
              <a:ext cx="900531" cy="19914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R</a:t>
              </a:r>
              <a:endParaRPr lang="en-GB" altLang="zh-CN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13" name="Text Placeholder 4"/>
            <p:cNvSpPr txBox="1"/>
            <p:nvPr/>
          </p:nvSpPr>
          <p:spPr>
            <a:xfrm>
              <a:off x="3527444" y="3465228"/>
              <a:ext cx="900531" cy="19914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F</a:t>
              </a:r>
              <a:endParaRPr lang="en-GB" altLang="zh-CN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14" name="Text Placeholder 4"/>
            <p:cNvSpPr txBox="1"/>
            <p:nvPr/>
          </p:nvSpPr>
          <p:spPr>
            <a:xfrm>
              <a:off x="3530409" y="4725716"/>
              <a:ext cx="900531" cy="19914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M</a:t>
              </a:r>
              <a:endParaRPr lang="en-GB" altLang="zh-CN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2976376" y="5001422"/>
            <a:ext cx="6319591" cy="1823576"/>
            <a:chOff x="2976376" y="5001422"/>
            <a:chExt cx="6319591" cy="1823576"/>
          </a:xfrm>
        </p:grpSpPr>
        <p:sp>
          <p:nvSpPr>
            <p:cNvPr id="3" name="矩形圖說文字 2"/>
            <p:cNvSpPr/>
            <p:nvPr/>
          </p:nvSpPr>
          <p:spPr>
            <a:xfrm>
              <a:off x="2976376" y="5060211"/>
              <a:ext cx="6239249" cy="1705998"/>
            </a:xfrm>
            <a:prstGeom prst="wedgeRectCallout">
              <a:avLst>
                <a:gd name="adj1" fmla="val -33208"/>
                <a:gd name="adj2" fmla="val -7924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056718" y="5001422"/>
              <a:ext cx="6239249" cy="1823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 =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 </a:t>
              </a:r>
              <a:r>
                <a:rPr lang="el-GR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l-GR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α 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觀看影片的完整度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ts val="4500"/>
                </a:lnSpc>
              </a:pP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+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el-GR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β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* 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sigmoid(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重點完成次數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重點數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))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ts val="4500"/>
                </a:lnSpc>
              </a:pP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	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el-GR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γ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* 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sigmoid(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筆記次數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))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9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309B8E60-7E04-41FC-9E91-8A0D0C5A4C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39" r="60358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8FEF153-7E3E-4CE3-80F7-86C8E5E46355}"/>
              </a:ext>
            </a:extLst>
          </p:cNvPr>
          <p:cNvGrpSpPr/>
          <p:nvPr/>
        </p:nvGrpSpPr>
        <p:grpSpPr>
          <a:xfrm>
            <a:off x="7122875" y="435020"/>
            <a:ext cx="5544407" cy="847292"/>
            <a:chOff x="551593" y="497013"/>
            <a:chExt cx="5544407" cy="847292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F2DD7D8E-018C-4915-AD8C-EB42360FBE96}"/>
                </a:ext>
              </a:extLst>
            </p:cNvPr>
            <p:cNvSpPr/>
            <p:nvPr/>
          </p:nvSpPr>
          <p:spPr>
            <a:xfrm>
              <a:off x="551593" y="497013"/>
              <a:ext cx="55444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480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目錄 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99" name="0 _4">
              <a:extLst>
                <a:ext uri="{FF2B5EF4-FFF2-40B4-BE49-F238E27FC236}">
                  <a16:creationId xmlns:a16="http://schemas.microsoft.com/office/drawing/2014/main" id="{EF81DDC9-A1B8-49A6-970E-B321AA3AD5F6}"/>
                </a:ext>
              </a:extLst>
            </p:cNvPr>
            <p:cNvCxnSpPr/>
            <p:nvPr/>
          </p:nvCxnSpPr>
          <p:spPr>
            <a:xfrm>
              <a:off x="707839" y="1344305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83A7EB6-51FF-471D-9428-AD79575DFF9A}"/>
              </a:ext>
            </a:extLst>
          </p:cNvPr>
          <p:cNvGrpSpPr/>
          <p:nvPr/>
        </p:nvGrpSpPr>
        <p:grpSpPr>
          <a:xfrm>
            <a:off x="1484465" y="1795725"/>
            <a:ext cx="3894149" cy="914400"/>
            <a:chOff x="568560" y="3186685"/>
            <a:chExt cx="3894149" cy="914400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A1AE984-61FA-4B1A-AB43-459E4ED12C70}"/>
                </a:ext>
              </a:extLst>
            </p:cNvPr>
            <p:cNvSpPr/>
            <p:nvPr/>
          </p:nvSpPr>
          <p:spPr>
            <a:xfrm rot="18900000">
              <a:off x="654766" y="3269421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C423CFAC-BE4E-4B41-8143-A6672E6485CB}"/>
                </a:ext>
              </a:extLst>
            </p:cNvPr>
            <p:cNvGrpSpPr/>
            <p:nvPr/>
          </p:nvGrpSpPr>
          <p:grpSpPr>
            <a:xfrm>
              <a:off x="568560" y="3186685"/>
              <a:ext cx="3894149" cy="914400"/>
              <a:chOff x="568560" y="3186685"/>
              <a:chExt cx="3894149" cy="914400"/>
            </a:xfrm>
          </p:grpSpPr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B812A3E6-25ED-4580-B8C4-C165B748E2A2}"/>
                  </a:ext>
                </a:extLst>
              </p:cNvPr>
              <p:cNvSpPr txBox="1"/>
              <p:nvPr/>
            </p:nvSpPr>
            <p:spPr>
              <a:xfrm>
                <a:off x="1673788" y="3388030"/>
                <a:ext cx="27889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zh-TW" altLang="en-US" sz="2400" dirty="0" smtClean="0">
                    <a:solidFill>
                      <a:srgbClr val="3B383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Source Han Serif SC" panose="02020400000000000000" pitchFamily="18" charset="-122"/>
                  </a:rPr>
                  <a:t>動機與</a:t>
                </a:r>
                <a:r>
                  <a:rPr lang="zh-TW" altLang="en-US" sz="2400" dirty="0">
                    <a:solidFill>
                      <a:srgbClr val="3B383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Source Han Serif SC" panose="02020400000000000000" pitchFamily="18" charset="-122"/>
                  </a:rPr>
                  <a:t>目的</a:t>
                </a:r>
                <a:endParaRPr lang="zh-CN" altLang="en-US" sz="2400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78" name="原创设计师QQ69613753    _10">
                <a:extLst>
                  <a:ext uri="{FF2B5EF4-FFF2-40B4-BE49-F238E27FC236}">
                    <a16:creationId xmlns:a16="http://schemas.microsoft.com/office/drawing/2014/main" id="{2A51FDC5-C433-4E6B-BBF5-EF8EC4CFED7D}"/>
                  </a:ext>
                </a:extLst>
              </p:cNvPr>
              <p:cNvSpPr/>
              <p:nvPr/>
            </p:nvSpPr>
            <p:spPr>
              <a:xfrm>
                <a:off x="568560" y="3186685"/>
                <a:ext cx="914400" cy="9144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B3838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  <a:sym typeface="Source Han Serif SC" panose="02020400000000000000" pitchFamily="18" charset="-122"/>
                  </a:rPr>
                  <a:t>1</a:t>
                </a:r>
                <a:endPara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  <a:sym typeface="Source Han Serif SC" panose="02020400000000000000" pitchFamily="18" charset="-122"/>
                </a:endParaRPr>
              </a:p>
            </p:txBody>
          </p:sp>
        </p:grp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2369A331-EBC2-4165-975F-34F29B470ABB}"/>
              </a:ext>
            </a:extLst>
          </p:cNvPr>
          <p:cNvGrpSpPr/>
          <p:nvPr/>
        </p:nvGrpSpPr>
        <p:grpSpPr>
          <a:xfrm>
            <a:off x="6354405" y="4050529"/>
            <a:ext cx="3942099" cy="914400"/>
            <a:chOff x="233397" y="4890514"/>
            <a:chExt cx="3942099" cy="914400"/>
          </a:xfrm>
        </p:grpSpPr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B1787185-81F1-409B-8488-11E2B30D36D3}"/>
                </a:ext>
              </a:extLst>
            </p:cNvPr>
            <p:cNvSpPr txBox="1"/>
            <p:nvPr/>
          </p:nvSpPr>
          <p:spPr>
            <a:xfrm>
              <a:off x="1386575" y="5100454"/>
              <a:ext cx="2788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TW" altLang="en-US" sz="240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實</a:t>
              </a:r>
              <a:r>
                <a:rPr lang="zh-TW" altLang="en-US" sz="2400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作</a:t>
              </a:r>
              <a:r>
                <a:rPr lang="zh-TW" altLang="en-US" sz="240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成</a:t>
              </a:r>
              <a:r>
                <a:rPr lang="zh-TW" altLang="en-US" sz="2400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果</a:t>
              </a:r>
              <a:endParaRPr lang="zh-CN" altLang="en-US" sz="2400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83" name="原创设计师QQ69613753    _12">
              <a:extLst>
                <a:ext uri="{FF2B5EF4-FFF2-40B4-BE49-F238E27FC236}">
                  <a16:creationId xmlns:a16="http://schemas.microsoft.com/office/drawing/2014/main" id="{7E37B798-7F89-4C05-BDD5-C677A6D92884}"/>
                </a:ext>
              </a:extLst>
            </p:cNvPr>
            <p:cNvSpPr/>
            <p:nvPr/>
          </p:nvSpPr>
          <p:spPr>
            <a:xfrm>
              <a:off x="233397" y="4890514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800" b="1" noProof="0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  <a:sym typeface="Source Han Serif SC" panose="02020400000000000000" pitchFamily="18" charset="-122"/>
                </a:rPr>
                <a:t>3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7E44E8DC-1B5F-4BE2-B278-DA163B5AD0C2}"/>
                </a:ext>
              </a:extLst>
            </p:cNvPr>
            <p:cNvSpPr/>
            <p:nvPr/>
          </p:nvSpPr>
          <p:spPr>
            <a:xfrm rot="18900000">
              <a:off x="317173" y="4989104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5454FD62-13B0-4F5E-980E-73DCF56BC2D8}"/>
              </a:ext>
            </a:extLst>
          </p:cNvPr>
          <p:cNvGrpSpPr/>
          <p:nvPr/>
        </p:nvGrpSpPr>
        <p:grpSpPr>
          <a:xfrm>
            <a:off x="1431071" y="2938366"/>
            <a:ext cx="3947542" cy="914400"/>
            <a:chOff x="6887633" y="3186685"/>
            <a:chExt cx="3947542" cy="914400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AA23347A-99A2-46AC-A651-153CACA0D4FD}"/>
                </a:ext>
              </a:extLst>
            </p:cNvPr>
            <p:cNvSpPr txBox="1"/>
            <p:nvPr/>
          </p:nvSpPr>
          <p:spPr>
            <a:xfrm>
              <a:off x="8046254" y="3406722"/>
              <a:ext cx="2788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TW" altLang="en-US" sz="240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系統功能需求</a:t>
              </a:r>
              <a:endParaRPr lang="zh-CN" altLang="en-US" sz="2400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89" name="原创设计师QQ69613753    _11">
              <a:extLst>
                <a:ext uri="{FF2B5EF4-FFF2-40B4-BE49-F238E27FC236}">
                  <a16:creationId xmlns:a16="http://schemas.microsoft.com/office/drawing/2014/main" id="{1EECF592-AFBD-40F1-8FE0-F2F5ADB50A92}"/>
                </a:ext>
              </a:extLst>
            </p:cNvPr>
            <p:cNvSpPr/>
            <p:nvPr/>
          </p:nvSpPr>
          <p:spPr>
            <a:xfrm>
              <a:off x="6887633" y="318668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  <a:sym typeface="Source Han Serif SC" panose="02020400000000000000" pitchFamily="18" charset="-122"/>
                </a:rPr>
                <a:t>2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FD3FE7C5-C547-470E-A93B-E8E78EE79FFC}"/>
                </a:ext>
              </a:extLst>
            </p:cNvPr>
            <p:cNvSpPr/>
            <p:nvPr/>
          </p:nvSpPr>
          <p:spPr>
            <a:xfrm rot="18900000">
              <a:off x="6970208" y="3269421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C5E714D8-0B64-4598-BE3C-FF29A3C2015C}"/>
              </a:ext>
            </a:extLst>
          </p:cNvPr>
          <p:cNvGrpSpPr/>
          <p:nvPr/>
        </p:nvGrpSpPr>
        <p:grpSpPr>
          <a:xfrm>
            <a:off x="6324986" y="5210124"/>
            <a:ext cx="4000937" cy="914400"/>
            <a:chOff x="6887633" y="4890514"/>
            <a:chExt cx="4000937" cy="914400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A4C9F625-2362-423E-860B-E8B10BC46A35}"/>
                </a:ext>
              </a:extLst>
            </p:cNvPr>
            <p:cNvSpPr txBox="1"/>
            <p:nvPr/>
          </p:nvSpPr>
          <p:spPr>
            <a:xfrm>
              <a:off x="8099649" y="5119912"/>
              <a:ext cx="2788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TW" altLang="en-US" sz="240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結論</a:t>
              </a:r>
              <a:endParaRPr lang="zh-CN" altLang="en-US" sz="2400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95" name="原创设计师QQ69613753    _13">
              <a:extLst>
                <a:ext uri="{FF2B5EF4-FFF2-40B4-BE49-F238E27FC236}">
                  <a16:creationId xmlns:a16="http://schemas.microsoft.com/office/drawing/2014/main" id="{DAB9D30B-C9C2-4F14-84AB-C2E250067478}"/>
                </a:ext>
              </a:extLst>
            </p:cNvPr>
            <p:cNvSpPr/>
            <p:nvPr/>
          </p:nvSpPr>
          <p:spPr>
            <a:xfrm>
              <a:off x="6887633" y="4890514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800" b="1" noProof="0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  <a:sym typeface="Source Han Serif SC" panose="02020400000000000000" pitchFamily="18" charset="-122"/>
                </a:rPr>
                <a:t>4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783E229-6CB6-45E9-BCB9-CAF430E94284}"/>
                </a:ext>
              </a:extLst>
            </p:cNvPr>
            <p:cNvSpPr/>
            <p:nvPr/>
          </p:nvSpPr>
          <p:spPr>
            <a:xfrm rot="18900000">
              <a:off x="6967778" y="4989104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1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425C2C4-5085-49DC-90C0-0982B4D820A3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4918EC2-B7A3-4EE4-939F-B70DD106D0C5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noProof="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觀看成本</a:t>
              </a:r>
              <a:r>
                <a:rPr lang="zh-TW" altLang="en-US" sz="3200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範例</a:t>
              </a:r>
              <a:endParaRPr lang="en-US" altLang="zh-TW" sz="3200" noProof="0" dirty="0" smtClean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46" name="0 _4">
              <a:extLst>
                <a:ext uri="{FF2B5EF4-FFF2-40B4-BE49-F238E27FC236}">
                  <a16:creationId xmlns:a16="http://schemas.microsoft.com/office/drawing/2014/main" id="{35C2AF96-0E1A-41D2-B0BC-197700E3DB4E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群組 2"/>
          <p:cNvGrpSpPr/>
          <p:nvPr/>
        </p:nvGrpSpPr>
        <p:grpSpPr>
          <a:xfrm>
            <a:off x="598913" y="1668040"/>
            <a:ext cx="10994175" cy="4561646"/>
            <a:chOff x="598913" y="1668040"/>
            <a:chExt cx="10994175" cy="4561646"/>
          </a:xfrm>
        </p:grpSpPr>
        <p:grpSp>
          <p:nvGrpSpPr>
            <p:cNvPr id="39" name="群組 38"/>
            <p:cNvGrpSpPr/>
            <p:nvPr/>
          </p:nvGrpSpPr>
          <p:grpSpPr>
            <a:xfrm>
              <a:off x="598913" y="1668040"/>
              <a:ext cx="10994175" cy="4561646"/>
              <a:chOff x="630378" y="1668040"/>
              <a:chExt cx="10994175" cy="4561646"/>
            </a:xfrm>
          </p:grpSpPr>
          <p:cxnSp>
            <p:nvCxnSpPr>
              <p:cNvPr id="9" name="直線接點 8"/>
              <p:cNvCxnSpPr/>
              <p:nvPr/>
            </p:nvCxnSpPr>
            <p:spPr>
              <a:xfrm>
                <a:off x="2326347" y="3718930"/>
                <a:ext cx="8489823" cy="271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/>
              <p:cNvCxnSpPr/>
              <p:nvPr/>
            </p:nvCxnSpPr>
            <p:spPr>
              <a:xfrm>
                <a:off x="2326347" y="3482127"/>
                <a:ext cx="0" cy="432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/>
              <p:cNvCxnSpPr/>
              <p:nvPr/>
            </p:nvCxnSpPr>
            <p:spPr>
              <a:xfrm>
                <a:off x="10816170" y="3491855"/>
                <a:ext cx="0" cy="432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字方塊 11"/>
              <p:cNvSpPr txBox="1"/>
              <p:nvPr/>
            </p:nvSpPr>
            <p:spPr>
              <a:xfrm>
                <a:off x="1954468" y="3974111"/>
                <a:ext cx="8810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0:00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10375668" y="4005717"/>
                <a:ext cx="8810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:00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橢圓 13"/>
              <p:cNvSpPr/>
              <p:nvPr/>
            </p:nvSpPr>
            <p:spPr>
              <a:xfrm>
                <a:off x="3654265" y="3610234"/>
                <a:ext cx="197787" cy="19778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橢圓 14"/>
              <p:cNvSpPr/>
              <p:nvPr/>
            </p:nvSpPr>
            <p:spPr>
              <a:xfrm>
                <a:off x="5179970" y="3617681"/>
                <a:ext cx="197787" cy="19778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/>
              <p:cNvSpPr/>
              <p:nvPr/>
            </p:nvSpPr>
            <p:spPr>
              <a:xfrm>
                <a:off x="7051978" y="3608010"/>
                <a:ext cx="197787" cy="19778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" name="直線接點 16"/>
              <p:cNvCxnSpPr/>
              <p:nvPr/>
            </p:nvCxnSpPr>
            <p:spPr>
              <a:xfrm>
                <a:off x="3403153" y="2583839"/>
                <a:ext cx="3200220" cy="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2326347" y="2954544"/>
                <a:ext cx="5045721" cy="353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/>
              <p:cNvCxnSpPr/>
              <p:nvPr/>
            </p:nvCxnSpPr>
            <p:spPr>
              <a:xfrm flipV="1">
                <a:off x="9075873" y="3314586"/>
                <a:ext cx="1732063" cy="369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/>
              <p:cNvCxnSpPr/>
              <p:nvPr/>
            </p:nvCxnSpPr>
            <p:spPr>
              <a:xfrm>
                <a:off x="2316619" y="3317296"/>
                <a:ext cx="1076806" cy="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字方塊 20"/>
              <p:cNvSpPr txBox="1"/>
              <p:nvPr/>
            </p:nvSpPr>
            <p:spPr>
              <a:xfrm>
                <a:off x="1069760" y="1992117"/>
                <a:ext cx="1516001" cy="155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觀看次數</a:t>
                </a:r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</a:p>
              <a:p>
                <a:pPr algn="ctr"/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</a:p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23" name="直線接點 22"/>
              <p:cNvCxnSpPr/>
              <p:nvPr/>
            </p:nvCxnSpPr>
            <p:spPr>
              <a:xfrm>
                <a:off x="9084106" y="3317296"/>
                <a:ext cx="0" cy="401634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文字方塊 23"/>
              <p:cNvSpPr txBox="1"/>
              <p:nvPr/>
            </p:nvSpPr>
            <p:spPr>
              <a:xfrm>
                <a:off x="7051978" y="3999072"/>
                <a:ext cx="8810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:00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25" name="直線接點 24"/>
              <p:cNvCxnSpPr/>
              <p:nvPr/>
            </p:nvCxnSpPr>
            <p:spPr>
              <a:xfrm>
                <a:off x="7373279" y="3475239"/>
                <a:ext cx="0" cy="432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/>
              <p:cNvCxnSpPr/>
              <p:nvPr/>
            </p:nvCxnSpPr>
            <p:spPr>
              <a:xfrm>
                <a:off x="9084106" y="3484967"/>
                <a:ext cx="0" cy="432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字方塊 26"/>
              <p:cNvSpPr txBox="1"/>
              <p:nvPr/>
            </p:nvSpPr>
            <p:spPr>
              <a:xfrm>
                <a:off x="8713823" y="4004160"/>
                <a:ext cx="8810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:00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630378" y="4867775"/>
                <a:ext cx="5293911" cy="1361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300"/>
                  </a:lnSpc>
                </a:pPr>
                <a:r>
                  <a:rPr lang="zh-TW" altLang="en-US" sz="2300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</a:t>
                </a:r>
                <a:r>
                  <a:rPr lang="zh-TW" altLang="en-US" sz="23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觀</a:t>
                </a:r>
                <a:r>
                  <a:rPr lang="zh-TW" altLang="en-US" sz="2300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看影片的次數</a:t>
                </a:r>
                <a:r>
                  <a:rPr lang="en-US" altLang="zh-TW" sz="23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23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</a:t>
                </a:r>
                <a:r>
                  <a:rPr lang="en-US" altLang="zh-TW" sz="23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altLang="zh-TW" sz="23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lnSpc>
                    <a:spcPts val="3300"/>
                  </a:lnSpc>
                </a:pPr>
                <a:r>
                  <a:rPr lang="zh-TW" altLang="en-US" sz="2300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*觀看影片的完整度 </a:t>
                </a:r>
                <a:r>
                  <a:rPr lang="en-US" altLang="zh-TW" sz="23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4/5 </a:t>
                </a:r>
              </a:p>
              <a:p>
                <a:pPr>
                  <a:lnSpc>
                    <a:spcPts val="3300"/>
                  </a:lnSpc>
                </a:pPr>
                <a:r>
                  <a:rPr lang="en-US" altLang="zh-TW" sz="23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    </a:t>
                </a:r>
                <a:endParaRPr lang="zh-TW" altLang="en-US" sz="23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5914528" y="4866713"/>
                <a:ext cx="5710025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300"/>
                  </a:lnSpc>
                </a:pPr>
                <a:r>
                  <a:rPr lang="en-US" altLang="zh-TW" sz="2300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</a:t>
                </a:r>
                <a:r>
                  <a:rPr lang="zh-TW" altLang="en-US" sz="2300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重點</a:t>
                </a:r>
                <a:r>
                  <a:rPr lang="zh-TW" altLang="en-US" sz="23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完成次數</a:t>
                </a:r>
                <a:r>
                  <a:rPr lang="en-US" altLang="zh-TW" sz="23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sz="23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重點</a:t>
                </a:r>
                <a:r>
                  <a:rPr lang="zh-TW" altLang="en-US" sz="2300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數</a:t>
                </a:r>
                <a:r>
                  <a:rPr lang="zh-TW" altLang="en-US" sz="23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23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:r>
                  <a:rPr lang="zh-TW" altLang="en-US" sz="23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23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(2+2+1)/3 = 5/3</a:t>
                </a:r>
              </a:p>
              <a:p>
                <a:pPr>
                  <a:lnSpc>
                    <a:spcPts val="3300"/>
                  </a:lnSpc>
                </a:pPr>
                <a:r>
                  <a:rPr lang="en-US" altLang="zh-TW" sz="2300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</a:t>
                </a:r>
                <a:r>
                  <a:rPr lang="zh-TW" altLang="en-US" sz="2300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筆記次數 </a:t>
                </a:r>
                <a:r>
                  <a:rPr lang="en-US" altLang="zh-TW" sz="23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2</a:t>
                </a:r>
                <a:endParaRPr lang="zh-TW" altLang="en-US" sz="23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zh-TW" altLang="en-US" sz="23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橢圓 30"/>
              <p:cNvSpPr/>
              <p:nvPr/>
            </p:nvSpPr>
            <p:spPr>
              <a:xfrm>
                <a:off x="6241576" y="3608010"/>
                <a:ext cx="197787" cy="197787"/>
              </a:xfrm>
              <a:prstGeom prst="ellips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橢圓 33"/>
              <p:cNvSpPr/>
              <p:nvPr/>
            </p:nvSpPr>
            <p:spPr>
              <a:xfrm>
                <a:off x="9273345" y="3620108"/>
                <a:ext cx="197787" cy="197787"/>
              </a:xfrm>
              <a:prstGeom prst="ellips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橢圓 34"/>
              <p:cNvSpPr/>
              <p:nvPr/>
            </p:nvSpPr>
            <p:spPr>
              <a:xfrm>
                <a:off x="8493719" y="1753644"/>
                <a:ext cx="197787" cy="197787"/>
              </a:xfrm>
              <a:prstGeom prst="ellips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橢圓 35"/>
              <p:cNvSpPr/>
              <p:nvPr/>
            </p:nvSpPr>
            <p:spPr>
              <a:xfrm>
                <a:off x="8493719" y="2181250"/>
                <a:ext cx="197787" cy="19778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>
                <a:off x="8713823" y="1668040"/>
                <a:ext cx="1877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筆記時間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>
                <a:off x="8711042" y="2096393"/>
                <a:ext cx="1877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重點區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域</a:t>
                </a:r>
              </a:p>
            </p:txBody>
          </p:sp>
        </p:grpSp>
        <p:cxnSp>
          <p:nvCxnSpPr>
            <p:cNvPr id="40" name="直線接點 39"/>
            <p:cNvCxnSpPr/>
            <p:nvPr/>
          </p:nvCxnSpPr>
          <p:spPr>
            <a:xfrm>
              <a:off x="3721693" y="2412905"/>
              <a:ext cx="0" cy="1225514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/>
            <p:nvPr/>
          </p:nvCxnSpPr>
          <p:spPr>
            <a:xfrm>
              <a:off x="5247398" y="2392167"/>
              <a:ext cx="0" cy="1225514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>
              <a:off x="7119406" y="2395971"/>
              <a:ext cx="0" cy="1225514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98913" y="4458710"/>
                <a:ext cx="10994175" cy="21838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5">
                  <a:lnSpc>
                    <a:spcPts val="4500"/>
                  </a:lnSpc>
                </a:pPr>
                <a:r>
                  <a:rPr lang="en-US" altLang="zh-TW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</a:t>
                </a:r>
                <a:r>
                  <a:rPr lang="zh-TW" altLang="en-US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 =</a:t>
                </a:r>
                <a:r>
                  <a:rPr lang="zh-TW" altLang="en-US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 </a:t>
                </a:r>
                <a:r>
                  <a:rPr lang="en-US" altLang="zh-TW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  (</a:t>
                </a:r>
                <a:r>
                  <a:rPr lang="en-US" altLang="zh-TW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0.4*0.8)</a:t>
                </a:r>
                <a:r>
                  <a:rPr lang="zh-TW" altLang="en-US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+</a:t>
                </a:r>
                <a:r>
                  <a:rPr lang="zh-TW" altLang="en-US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(0.3</a:t>
                </a:r>
                <a:r>
                  <a:rPr lang="zh-TW" altLang="en-US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sigmoid(5/3))+</a:t>
                </a:r>
                <a:r>
                  <a:rPr lang="zh-TW" altLang="en-US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(0.3</a:t>
                </a:r>
                <a:r>
                  <a:rPr lang="zh-TW" altLang="en-US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sigmoid(2))</a:t>
                </a:r>
              </a:p>
              <a:p>
                <a:pPr lvl="5">
                  <a:lnSpc>
                    <a:spcPts val="4500"/>
                  </a:lnSpc>
                </a:pPr>
                <a:r>
                  <a:rPr lang="zh-TW" altLang="en-US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TW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</a:t>
                </a:r>
                <a:r>
                  <a:rPr lang="en-US" altLang="zh-TW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(</a:t>
                </a:r>
                <a:r>
                  <a:rPr lang="en-US" altLang="zh-TW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0.4*0.8)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+</a:t>
                </a:r>
                <a:r>
                  <a:rPr lang="zh-TW" altLang="en-US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0.3</a:t>
                </a:r>
                <a:r>
                  <a:rPr lang="zh-TW" altLang="en-US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0.841+</a:t>
                </a:r>
                <a:r>
                  <a:rPr lang="zh-TW" altLang="en-US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0.3</a:t>
                </a:r>
                <a:r>
                  <a:rPr lang="zh-TW" altLang="en-US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0.88</a:t>
                </a:r>
              </a:p>
              <a:p>
                <a:pPr lvl="5">
                  <a:lnSpc>
                    <a:spcPts val="4500"/>
                  </a:lnSpc>
                </a:pP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TW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0.83</a:t>
                </a:r>
                <a:endParaRPr lang="en-US" altLang="zh-TW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13" y="4458710"/>
                <a:ext cx="10994175" cy="2183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5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1717BD-FFCC-47B3-9BA7-7F4729EE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4BD971-199B-46A0-88D0-3FC7B73E5152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1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99687" y="3228680"/>
            <a:ext cx="390434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sz="3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動機與目的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noProof="0" dirty="0" smtClean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運算思維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4776950" y="6538912"/>
            <a:ext cx="6576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圖源：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</a:rPr>
              <a:t>://ellenzou.github.io/digisteam-tw.com/computational-thinking.html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" r="2854" b="2990"/>
          <a:stretch/>
        </p:blipFill>
        <p:spPr>
          <a:xfrm>
            <a:off x="1552677" y="1177048"/>
            <a:ext cx="9086647" cy="483464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8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程式</a:t>
              </a:r>
              <a:r>
                <a:rPr lang="zh-TW" altLang="en-US" sz="3200" smtClean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教學的</a:t>
              </a:r>
              <a:r>
                <a:rPr lang="zh-TW" altLang="en-US" sz="3200" dirty="0" smtClean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發展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09" y="1062918"/>
            <a:ext cx="2585339" cy="227663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69" y="1062919"/>
            <a:ext cx="2903617" cy="227663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354" y="1062918"/>
            <a:ext cx="2585339" cy="227663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686298"/>
              </p:ext>
            </p:extLst>
          </p:nvPr>
        </p:nvGraphicFramePr>
        <p:xfrm>
          <a:off x="283723" y="3392788"/>
          <a:ext cx="11624554" cy="30167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751">
                  <a:extLst>
                    <a:ext uri="{9D8B030D-6E8A-4147-A177-3AD203B41FA5}">
                      <a16:colId xmlns:a16="http://schemas.microsoft.com/office/drawing/2014/main" val="1601559075"/>
                    </a:ext>
                  </a:extLst>
                </a:gridCol>
                <a:gridCol w="3629601">
                  <a:extLst>
                    <a:ext uri="{9D8B030D-6E8A-4147-A177-3AD203B41FA5}">
                      <a16:colId xmlns:a16="http://schemas.microsoft.com/office/drawing/2014/main" val="136303411"/>
                    </a:ext>
                  </a:extLst>
                </a:gridCol>
                <a:gridCol w="3629601">
                  <a:extLst>
                    <a:ext uri="{9D8B030D-6E8A-4147-A177-3AD203B41FA5}">
                      <a16:colId xmlns:a16="http://schemas.microsoft.com/office/drawing/2014/main" val="1207680937"/>
                    </a:ext>
                  </a:extLst>
                </a:gridCol>
                <a:gridCol w="3629601">
                  <a:extLst>
                    <a:ext uri="{9D8B030D-6E8A-4147-A177-3AD203B41FA5}">
                      <a16:colId xmlns:a16="http://schemas.microsoft.com/office/drawing/2014/main" val="4071324649"/>
                    </a:ext>
                  </a:extLst>
                </a:gridCol>
              </a:tblGrid>
              <a:tr h="410729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傳統教學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廣播教學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雲端教學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957895"/>
                  </a:ext>
                </a:extLst>
              </a:tr>
              <a:tr h="76411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優點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000" indent="-1800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課程教具使用較為彈性</a:t>
                      </a:r>
                    </a:p>
                    <a:p>
                      <a:pPr marL="180000" indent="-1800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班級秩序以及互動討論容易掌控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0000" indent="-1800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透過實作，將抽象的學術知識轉為具體，讓學生的印象更深刻</a:t>
                      </a:r>
                      <a:endParaRPr lang="en-US" altLang="zh-TW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80000" indent="-1800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學生在實作中所產生的問題，教師可對其個體進行教導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0000" indent="-1800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學生的學習不受到地點、時間等限制</a:t>
                      </a:r>
                      <a:endParaRPr lang="en-US" altLang="zh-TW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80000" indent="-1800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學生可同步或不同步溝通形式與他人交流學習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902797"/>
                  </a:ext>
                </a:extLst>
              </a:tr>
              <a:tr h="76411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缺點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0000" indent="-1800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學生被動學習，導致消極學習</a:t>
                      </a:r>
                      <a:endParaRPr lang="en-US" altLang="zh-TW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80000" indent="-1800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教師不易觀察個別學生學習情況</a:t>
                      </a:r>
                      <a:endParaRPr lang="en-US" altLang="zh-TW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80000" indent="-1800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學生解決問題能力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亦即運算思維能力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不易培養</a:t>
                      </a:r>
                      <a:endParaRPr lang="en-US" altLang="zh-TW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0000" indent="-1800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教師不易掌控班級秩序</a:t>
                      </a:r>
                      <a:endParaRPr lang="en-US" altLang="zh-TW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80000" indent="-1800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花費時間較長</a:t>
                      </a:r>
                      <a:endParaRPr lang="en-US" altLang="zh-TW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80000" indent="-1800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硬體設備花費成本較高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0000" indent="-180000" algn="l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可練習程式並且可以管理課程教具的學習平臺較為少見</a:t>
                      </a:r>
                      <a:endParaRPr lang="en-US" altLang="zh-TW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80000" marR="0" lvl="0" indent="-180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教師不易觀察個別學生學習情況</a:t>
                      </a:r>
                      <a:endParaRPr lang="en-US" altLang="zh-TW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617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35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1717BD-FFCC-47B3-9BA7-7F4729EE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4BD971-199B-46A0-88D0-3FC7B73E5152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2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99687" y="3228680"/>
            <a:ext cx="390434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sz="3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系統功能與</a:t>
            </a:r>
            <a:r>
              <a:rPr lang="zh-TW" altLang="en-US" sz="32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需求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2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 smtClean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平臺概念圖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76" y="1359626"/>
            <a:ext cx="7989649" cy="48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2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 smtClean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功能架構圖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339" y="1079651"/>
            <a:ext cx="8909322" cy="545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7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425C2C4-5085-49DC-90C0-0982B4D820A3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4918EC2-B7A3-4EE4-939F-B70DD106D0C5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主要服務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46" name="0 _4">
              <a:extLst>
                <a:ext uri="{FF2B5EF4-FFF2-40B4-BE49-F238E27FC236}">
                  <a16:creationId xmlns:a16="http://schemas.microsoft.com/office/drawing/2014/main" id="{35C2AF96-0E1A-41D2-B0BC-197700E3DB4E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18"/>
          <p:cNvSpPr txBox="1"/>
          <p:nvPr/>
        </p:nvSpPr>
        <p:spPr>
          <a:xfrm flipH="1">
            <a:off x="2385992" y="1734933"/>
            <a:ext cx="2031325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Roboto Black" charset="0"/>
                <a:sym typeface="Source Han Serif SC" panose="02020400000000000000" pitchFamily="18" charset="-122"/>
              </a:rPr>
              <a:t>分析學習成效</a:t>
            </a:r>
            <a:endParaRPr lang="en-US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Roboto Black" charset="0"/>
              <a:sym typeface="Source Han Serif SC" panose="02020400000000000000" pitchFamily="18" charset="-122"/>
            </a:endParaRPr>
          </a:p>
        </p:txBody>
      </p:sp>
      <p:sp>
        <p:nvSpPr>
          <p:cNvPr id="55" name="文本1"/>
          <p:cNvSpPr>
            <a:spLocks noChangeArrowheads="1"/>
          </p:cNvSpPr>
          <p:nvPr/>
        </p:nvSpPr>
        <p:spPr bwMode="gray">
          <a:xfrm>
            <a:off x="4740730" y="3554105"/>
            <a:ext cx="2464178" cy="2915068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記錄學生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觀看影片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情形統計並分析，利用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RFM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模型以三維圖形呈現。教師可對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RFM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模型進行分群，以助於找到學習方面相對落後的學生。</a:t>
            </a:r>
            <a:endParaRPr lang="zh-CN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76" name="文本1"/>
          <p:cNvSpPr>
            <a:spLocks noChangeArrowheads="1"/>
          </p:cNvSpPr>
          <p:nvPr/>
        </p:nvSpPr>
        <p:spPr bwMode="gray">
          <a:xfrm>
            <a:off x="4729152" y="1040649"/>
            <a:ext cx="2462400" cy="3273937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系統提供自動批閱減少教師批改測驗的時間，並以圖表統計呈現。此圖表可讓教師清楚了解學生的問題出在哪。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77" name="文本1"/>
          <p:cNvSpPr>
            <a:spLocks noChangeArrowheads="1"/>
          </p:cNvSpPr>
          <p:nvPr/>
        </p:nvSpPr>
        <p:spPr bwMode="gray">
          <a:xfrm>
            <a:off x="8452520" y="1332908"/>
            <a:ext cx="2463681" cy="367873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15875" cap="flat" cmpd="sng" algn="ctr">
            <a:noFill/>
            <a:prstDash val="solid"/>
          </a:ln>
          <a:effectLst/>
        </p:spPr>
        <p:txBody>
          <a:bodyPr lIns="80884" tIns="40441" rIns="80884" bIns="4044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提供程式練習題給學生練習，以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助於訓練學生運算思維能力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。並且在此附有線上編譯器，提供給學生一個更加便利的學習環境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。</a:t>
            </a:r>
            <a:endParaRPr lang="zh-CN" altLang="zh-CN" sz="2000" dirty="0"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868318" y="1330998"/>
            <a:ext cx="1392960" cy="1124909"/>
            <a:chOff x="868318" y="1849473"/>
            <a:chExt cx="1392960" cy="1124909"/>
          </a:xfrm>
        </p:grpSpPr>
        <p:sp>
          <p:nvSpPr>
            <p:cNvPr id="3" name="Rounded Rectangle 9"/>
            <p:cNvSpPr/>
            <p:nvPr/>
          </p:nvSpPr>
          <p:spPr>
            <a:xfrm>
              <a:off x="868318" y="1849473"/>
              <a:ext cx="1392960" cy="1124909"/>
            </a:xfrm>
            <a:prstGeom prst="roundRect">
              <a:avLst>
                <a:gd name="adj" fmla="val 7770"/>
              </a:avLst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pic>
          <p:nvPicPr>
            <p:cNvPr id="47" name="圖片 46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390" y="1849473"/>
              <a:ext cx="1140913" cy="1124909"/>
            </a:xfrm>
            <a:prstGeom prst="rect">
              <a:avLst/>
            </a:prstGeom>
          </p:spPr>
        </p:pic>
      </p:grpSp>
      <p:sp>
        <p:nvSpPr>
          <p:cNvPr id="36" name="TextBox 18"/>
          <p:cNvSpPr txBox="1"/>
          <p:nvPr/>
        </p:nvSpPr>
        <p:spPr>
          <a:xfrm flipH="1">
            <a:off x="2385991" y="332327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Roboto Black" charset="0"/>
                <a:sym typeface="Source Han Serif SC" panose="02020400000000000000" pitchFamily="18" charset="-122"/>
              </a:rPr>
              <a:t>自動批閱測驗</a:t>
            </a:r>
            <a:endParaRPr lang="en-US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Roboto Black" charset="0"/>
              <a:sym typeface="Source Han Serif SC" panose="02020400000000000000" pitchFamily="18" charset="-122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862366" y="3079336"/>
            <a:ext cx="1392960" cy="1124910"/>
            <a:chOff x="868317" y="3093477"/>
            <a:chExt cx="1392960" cy="1124910"/>
          </a:xfrm>
        </p:grpSpPr>
        <p:sp>
          <p:nvSpPr>
            <p:cNvPr id="8" name="Rounded Rectangle 10"/>
            <p:cNvSpPr/>
            <p:nvPr/>
          </p:nvSpPr>
          <p:spPr>
            <a:xfrm>
              <a:off x="868317" y="3093477"/>
              <a:ext cx="1392960" cy="1124910"/>
            </a:xfrm>
            <a:prstGeom prst="roundRect">
              <a:avLst>
                <a:gd name="adj" fmla="val 7770"/>
              </a:avLst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667" y="3109935"/>
              <a:ext cx="1116261" cy="1091993"/>
            </a:xfrm>
            <a:prstGeom prst="rect">
              <a:avLst/>
            </a:prstGeom>
          </p:spPr>
        </p:pic>
      </p:grpSp>
      <p:sp>
        <p:nvSpPr>
          <p:cNvPr id="39" name="TextBox 18"/>
          <p:cNvSpPr txBox="1"/>
          <p:nvPr/>
        </p:nvSpPr>
        <p:spPr>
          <a:xfrm flipH="1">
            <a:off x="2385990" y="5143380"/>
            <a:ext cx="2031325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Roboto Black" charset="0"/>
                <a:sym typeface="Source Han Serif SC" panose="02020400000000000000" pitchFamily="18" charset="-122"/>
              </a:rPr>
              <a:t>自主學習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 Black" charset="0"/>
                <a:sym typeface="Source Han Serif SC" panose="02020400000000000000" pitchFamily="18" charset="-122"/>
              </a:rPr>
              <a:t>環境</a:t>
            </a:r>
            <a:endParaRPr lang="en-US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Roboto Black" charset="0"/>
              <a:sym typeface="Source Han Serif SC" panose="02020400000000000000" pitchFamily="18" charset="-122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868317" y="4827675"/>
            <a:ext cx="1392960" cy="1124910"/>
            <a:chOff x="868317" y="4516983"/>
            <a:chExt cx="1392960" cy="1124910"/>
          </a:xfrm>
        </p:grpSpPr>
        <p:sp>
          <p:nvSpPr>
            <p:cNvPr id="11" name="Rounded Rectangle 11"/>
            <p:cNvSpPr/>
            <p:nvPr/>
          </p:nvSpPr>
          <p:spPr>
            <a:xfrm>
              <a:off x="868317" y="4516983"/>
              <a:ext cx="1392960" cy="1124910"/>
            </a:xfrm>
            <a:prstGeom prst="roundRect">
              <a:avLst>
                <a:gd name="adj" fmla="val 7770"/>
              </a:avLst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974" y="4545266"/>
              <a:ext cx="1079647" cy="1064502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6175" y1="43949" x2="24699" y2="51592"/>
                        <a14:foregroundMark x1="17268" y1="57962" x2="18142" y2="34076"/>
                        <a14:foregroundMark x1="35082" y1="54140" x2="35082" y2="54140"/>
                        <a14:foregroundMark x1="45137" y1="39809" x2="45137" y2="39809"/>
                        <a14:foregroundMark x1="54863" y1="49045" x2="54863" y2="49045"/>
                        <a14:foregroundMark x1="63934" y1="46497" x2="63934" y2="46497"/>
                        <a14:foregroundMark x1="68525" y1="37898" x2="68525" y2="37898"/>
                        <a14:foregroundMark x1="67760" y1="48089" x2="67760" y2="48089"/>
                        <a14:foregroundMark x1="74645" y1="45860" x2="74645" y2="45860"/>
                        <a14:foregroundMark x1="85792" y1="50000" x2="8579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49" y="1925"/>
            <a:ext cx="2281826" cy="783053"/>
          </a:xfrm>
          <a:prstGeom prst="rect">
            <a:avLst/>
          </a:prstGeom>
        </p:spPr>
      </p:pic>
      <p:sp>
        <p:nvSpPr>
          <p:cNvPr id="23" name="TextBox 18"/>
          <p:cNvSpPr txBox="1"/>
          <p:nvPr/>
        </p:nvSpPr>
        <p:spPr>
          <a:xfrm flipH="1">
            <a:off x="2386945" y="445642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Roboto Black" charset="0"/>
                <a:sym typeface="Source Han Serif SC" panose="02020400000000000000" pitchFamily="18" charset="-122"/>
              </a:rPr>
              <a:t>測驗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Roboto Black" charset="0"/>
                <a:sym typeface="Source Han Serif SC" panose="02020400000000000000" pitchFamily="18" charset="-122"/>
              </a:rPr>
              <a:t>情況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 Black" charset="0"/>
                <a:sym typeface="Source Han Serif SC" panose="02020400000000000000" pitchFamily="18" charset="-122"/>
              </a:rPr>
              <a:t>監控</a:t>
            </a:r>
            <a:endParaRPr lang="en-US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Roboto Black" charset="0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AAAAAAAAAAAAAAAAA）">
  <a:themeElements>
    <a:clrScheme name="自定义 9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4D47"/>
      </a:accent1>
      <a:accent2>
        <a:srgbClr val="504D47"/>
      </a:accent2>
      <a:accent3>
        <a:srgbClr val="504D47"/>
      </a:accent3>
      <a:accent4>
        <a:srgbClr val="504D47"/>
      </a:accent4>
      <a:accent5>
        <a:srgbClr val="504D47"/>
      </a:accent5>
      <a:accent6>
        <a:srgbClr val="504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</TotalTime>
  <Words>783</Words>
  <Application>Microsoft Office PowerPoint</Application>
  <PresentationFormat>寬螢幕</PresentationFormat>
  <Paragraphs>242</Paragraphs>
  <Slides>20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3" baseType="lpstr">
      <vt:lpstr>等线</vt:lpstr>
      <vt:lpstr>等线 Light</vt:lpstr>
      <vt:lpstr>微软雅黑</vt:lpstr>
      <vt:lpstr>Roboto Black</vt:lpstr>
      <vt:lpstr>Source Han Serif SC</vt:lpstr>
      <vt:lpstr>微軟正黑體</vt:lpstr>
      <vt:lpstr>新細明體</vt:lpstr>
      <vt:lpstr>Arial</vt:lpstr>
      <vt:lpstr>Calibri</vt:lpstr>
      <vt:lpstr>Cambria Math</vt:lpstr>
      <vt:lpstr>Times New Roman</vt:lpstr>
      <vt:lpstr>Wingdings</vt:lpstr>
      <vt:lpstr>AAAAAAAAAAAAAAAAAA）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許 百加</cp:lastModifiedBy>
  <cp:revision>96</cp:revision>
  <dcterms:created xsi:type="dcterms:W3CDTF">2019-01-17T09:32:26Z</dcterms:created>
  <dcterms:modified xsi:type="dcterms:W3CDTF">2019-05-25T12:12:29Z</dcterms:modified>
</cp:coreProperties>
</file>